
<file path=[Content_Types].xml><?xml version="1.0" encoding="utf-8"?>
<Types xmlns="http://schemas.openxmlformats.org/package/2006/content-types">
  <Default Extension="jpeg" ContentType="image/jpeg"/>
  <Default Extension="m4v" ContentType="video/mp4"/>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80" r:id="rId2"/>
    <p:sldId id="277" r:id="rId3"/>
    <p:sldId id="290" r:id="rId4"/>
    <p:sldId id="291" r:id="rId5"/>
    <p:sldId id="292" r:id="rId6"/>
    <p:sldId id="293" r:id="rId7"/>
    <p:sldId id="294" r:id="rId8"/>
    <p:sldId id="289" r:id="rId9"/>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DDF4"/>
    <a:srgbClr val="000080"/>
    <a:srgbClr val="79F10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6467" autoAdjust="0"/>
  </p:normalViewPr>
  <p:slideViewPr>
    <p:cSldViewPr snapToGrid="0">
      <p:cViewPr varScale="1">
        <p:scale>
          <a:sx n="93" d="100"/>
          <a:sy n="93" d="100"/>
        </p:scale>
        <p:origin x="774" y="7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4v>
</file>

<file path=ppt/media/media10.mp3>
</file>

<file path=ppt/media/media2.mp3>
</file>

<file path=ppt/media/media3.mp3>
</file>

<file path=ppt/media/media4.mp4>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12/23/2023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In this presentation, we will explore the application of Selenium within Provengo.</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In Provengo, applying Selenium is done via triggering of events. In this example, we see how we request a sequence of events that, when triggered, amount to triggering the login sequence to a site. Note that we need to summon the Selenium library when we use these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Poppins" panose="00000500000000000000" pitchFamily="2" charset="0"/>
              </a:rPr>
              <a:t>When this model is executed in Provengo, the triggering of events is translated to actions that test the web site.</a:t>
            </a:r>
            <a:endParaRPr lang="en-US" b="0" i="0" dirty="0">
              <a:solidFill>
                <a:srgbClr val="000000"/>
              </a:solidFill>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1570501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initial event we activate is called ‘</a:t>
            </a:r>
            <a:r>
              <a:rPr lang="en-US" b="0" i="0" dirty="0" err="1">
                <a:solidFill>
                  <a:srgbClr val="111111"/>
                </a:solidFill>
                <a:effectLst/>
                <a:latin typeface="-apple-system"/>
              </a:rPr>
              <a:t>StartSession</a:t>
            </a:r>
            <a:r>
              <a:rPr lang="en-US" b="0" i="0" dirty="0">
                <a:solidFill>
                  <a:srgbClr val="111111"/>
                </a:solidFill>
                <a:effectLst/>
                <a:latin typeface="-apple-system"/>
              </a:rPr>
              <a:t>’. This initiates a browser session with a given name. Every event that follows will use the session’s name as a parameter. This setup enables us to operate browser sessions concurrently, facilitating thorough testing that encompasses simultaneous activities.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4214657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second parameter to the Selenium events is a list of selectors, </a:t>
            </a:r>
            <a:r>
              <a:rPr lang="en-US" b="0" i="0" dirty="0" err="1">
                <a:solidFill>
                  <a:srgbClr val="111111"/>
                </a:solidFill>
                <a:effectLst/>
                <a:latin typeface="-apple-system"/>
              </a:rPr>
              <a:t>xpaths</a:t>
            </a:r>
            <a:r>
              <a:rPr lang="en-US" b="0" i="0" dirty="0">
                <a:solidFill>
                  <a:srgbClr val="111111"/>
                </a:solidFill>
                <a:effectLst/>
                <a:latin typeface="-apple-system"/>
              </a:rPr>
              <a:t>, that identify an object on page. </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337285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rest of the parameters are specific to the events. For example, the number 50000 is the time we want to wait for visibility of the object, and the text </a:t>
            </a:r>
            <a:r>
              <a:rPr lang="en-US" b="0" i="0" dirty="0" err="1">
                <a:solidFill>
                  <a:srgbClr val="111111"/>
                </a:solidFill>
                <a:effectLst/>
                <a:latin typeface="-apple-system"/>
              </a:rPr>
              <a:t>user.email</a:t>
            </a:r>
            <a:r>
              <a:rPr lang="en-US" b="0" i="0" dirty="0">
                <a:solidFill>
                  <a:srgbClr val="111111"/>
                </a:solidFill>
                <a:effectLst/>
                <a:latin typeface="-apple-system"/>
              </a:rPr>
              <a:t> is what we want to write in the text box.</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3561836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Poppins" panose="00000500000000000000" pitchFamily="2" charset="0"/>
              </a:rPr>
              <a:t>For streamlined code and simplified development, Provengo provides a session object. This object comprises methods that allow event requests without calling the sync function directly. These methods are convenient wrappers that make the code more similar to automation scripts used in other testing frameworks.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1546576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This brings our lesson to a close. We’ve successfully mastered the use of Provengo to initiate Selenium events for website testing.</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3047414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12/23/2023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12/23/2023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5.mp3"/><Relationship Id="rId7" Type="http://schemas.openxmlformats.org/officeDocument/2006/relationships/image" Target="../media/image3.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audio" Target="../media/media5.mp3"/></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0.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audio" Target="../media/media10.mp3"/></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503487" y="3285162"/>
            <a:ext cx="5441879" cy="3061057"/>
          </a:xfrm>
          <a:prstGeom prst="rect">
            <a:avLst/>
          </a:prstGeom>
        </p:spPr>
      </p:pic>
      <p:sp>
        <p:nvSpPr>
          <p:cNvPr id="6" name="Title 5">
            <a:extLst>
              <a:ext uri="{FF2B5EF4-FFF2-40B4-BE49-F238E27FC236}">
                <a16:creationId xmlns:a16="http://schemas.microsoft.com/office/drawing/2014/main" id="{E5F649C0-C09A-78B2-4693-2686FCD751D7}"/>
              </a:ext>
            </a:extLst>
          </p:cNvPr>
          <p:cNvSpPr>
            <a:spLocks noGrp="1"/>
          </p:cNvSpPr>
          <p:nvPr>
            <p:ph type="title"/>
          </p:nvPr>
        </p:nvSpPr>
        <p:spPr>
          <a:xfrm>
            <a:off x="838200" y="1249363"/>
            <a:ext cx="10515600" cy="1325563"/>
          </a:xfrm>
        </p:spPr>
        <p:txBody>
          <a:bodyPr>
            <a:noAutofit/>
          </a:bodyPr>
          <a:lstStyle/>
          <a:p>
            <a:r>
              <a:rPr lang="en-US" sz="6600" dirty="0"/>
              <a:t>Using Selenium</a:t>
            </a:r>
            <a:endParaRPr lang="LID4096" sz="6600" dirty="0"/>
          </a:p>
        </p:txBody>
      </p:sp>
      <p:pic>
        <p:nvPicPr>
          <p:cNvPr id="3" name="Sat Dec 23 2023 (9)">
            <a:hlinkClick r:id="" action="ppaction://media"/>
            <a:extLst>
              <a:ext uri="{FF2B5EF4-FFF2-40B4-BE49-F238E27FC236}">
                <a16:creationId xmlns:a16="http://schemas.microsoft.com/office/drawing/2014/main" id="{7F14BD91-D82D-CBF0-BC59-7526D4046B58}"/>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88590" y="2399283"/>
            <a:ext cx="609600" cy="6096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88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p:cTn id="15"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39049" y="787221"/>
            <a:ext cx="11691991" cy="5016758"/>
          </a:xfrm>
          <a:prstGeom prst="rect">
            <a:avLst/>
          </a:prstGeom>
          <a:solidFill>
            <a:schemeClr val="tx1">
              <a:lumMod val="85000"/>
              <a:lumOff val="15000"/>
            </a:schemeClr>
          </a:solidFill>
        </p:spPr>
        <p:txBody>
          <a:bodyPr wrap="square" anchor="t">
            <a:spAutoFit/>
          </a:bodyPr>
          <a:lstStyle/>
          <a:p>
            <a:r>
              <a:rPr lang="en-US" sz="1600" dirty="0">
                <a:solidFill>
                  <a:srgbClr val="6A9955"/>
                </a:solidFill>
                <a:latin typeface="Consolas" panose="020B0609020204030204" pitchFamily="49" charset="0"/>
              </a:rPr>
              <a:t>// @provengo summon selenium</a:t>
            </a:r>
            <a:endParaRPr lang="en-US" sz="1600" dirty="0">
              <a:solidFill>
                <a:srgbClr val="CCCCCC"/>
              </a:solidFill>
              <a:latin typeface="Consolas" panose="020B0609020204030204" pitchFamily="49" charset="0"/>
            </a:endParaRPr>
          </a:p>
          <a:p>
            <a:endParaRPr lang="en-US" sz="1600" b="0" dirty="0">
              <a:solidFill>
                <a:srgbClr val="569CD6"/>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'https://demo.prestashop.com/#/en/login'</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"customer-session"</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StartSession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"chrome"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SwitchFrame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iframe</a:t>
            </a:r>
            <a:r>
              <a:rPr lang="en-US" sz="1600" b="0" dirty="0">
                <a:solidFill>
                  <a:srgbClr val="CE9178"/>
                </a:solidFill>
                <a:effectLst/>
                <a:latin typeface="Consolas" panose="020B0609020204030204" pitchFamily="49" charset="0"/>
              </a:rPr>
              <a:t>[contains(@id,'framelive')]"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WaitForVisibility</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img</a:t>
            </a:r>
            <a:r>
              <a:rPr lang="en-US" sz="1600" b="0" dirty="0">
                <a:solidFill>
                  <a:srgbClr val="CE9178"/>
                </a:solidFill>
                <a:effectLst/>
                <a:latin typeface="Consolas" panose="020B0609020204030204" pitchFamily="49" charset="0"/>
              </a:rPr>
              <a:t>[contains(@src,'logo.png')]"</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50000</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pic>
        <p:nvPicPr>
          <p:cNvPr id="3" name="Sat Dec 23 2023 (2)">
            <a:hlinkClick r:id="" action="ppaction://media"/>
            <a:extLst>
              <a:ext uri="{FF2B5EF4-FFF2-40B4-BE49-F238E27FC236}">
                <a16:creationId xmlns:a16="http://schemas.microsoft.com/office/drawing/2014/main" id="{619C8964-A1DB-7F58-61B5-FA1C3CE0B4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2550" y="482421"/>
            <a:ext cx="609600" cy="609600"/>
          </a:xfrm>
          <a:prstGeom prst="rect">
            <a:avLst/>
          </a:prstGeom>
        </p:spPr>
      </p:pic>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Untitled video - Made with Clipchamp">
            <a:hlinkClick r:id="" action="ppaction://media"/>
            <a:extLst>
              <a:ext uri="{FF2B5EF4-FFF2-40B4-BE49-F238E27FC236}">
                <a16:creationId xmlns:a16="http://schemas.microsoft.com/office/drawing/2014/main" id="{185CEA09-B60E-EBB8-208A-49445B19F0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b="3640"/>
          <a:stretch/>
        </p:blipFill>
        <p:spPr>
          <a:xfrm>
            <a:off x="1195462" y="1045028"/>
            <a:ext cx="9425820" cy="5109029"/>
          </a:xfrm>
          <a:prstGeom prst="rect">
            <a:avLst/>
          </a:prstGeom>
        </p:spPr>
      </p:pic>
      <p:pic>
        <p:nvPicPr>
          <p:cNvPr id="6" name="Sat Dec 23 2023 (3)">
            <a:hlinkClick r:id="" action="ppaction://media"/>
            <a:extLst>
              <a:ext uri="{FF2B5EF4-FFF2-40B4-BE49-F238E27FC236}">
                <a16:creationId xmlns:a16="http://schemas.microsoft.com/office/drawing/2014/main" id="{94CBEEBE-A66A-2AF4-47EB-DB22BAF5F5E4}"/>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97633" y="1301198"/>
            <a:ext cx="609600" cy="609600"/>
          </a:xfrm>
          <a:prstGeom prst="rect">
            <a:avLst/>
          </a:prstGeom>
        </p:spPr>
      </p:pic>
    </p:spTree>
    <p:extLst>
      <p:ext uri="{BB962C8B-B14F-4D97-AF65-F5344CB8AC3E}">
        <p14:creationId xmlns:p14="http://schemas.microsoft.com/office/powerpoint/2010/main" val="222861559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700" fill="hold"/>
                                        <p:tgtEl>
                                          <p:spTgt spid="5"/>
                                        </p:tgtEl>
                                      </p:cBhvr>
                                    </p:cmd>
                                  </p:childTnLst>
                                </p:cTn>
                              </p:par>
                              <p:par>
                                <p:cTn id="7" presetID="1" presetClass="mediacall" presetSubtype="0" fill="hold" nodeType="withEffect">
                                  <p:stCondLst>
                                    <p:cond delay="0"/>
                                  </p:stCondLst>
                                  <p:childTnLst>
                                    <p:cmd type="call" cmd="playFrom(0.0)">
                                      <p:cBhvr>
                                        <p:cTn id="8" dur="907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5"/>
                </p:tgtEl>
              </p:cMediaNode>
            </p:video>
            <p:seq concurrent="1" nextAc="seek">
              <p:cTn id="10" restart="whenNotActive" fill="hold" evtFilter="cancelBubble" nodeType="interactiveSeq">
                <p:stCondLst>
                  <p:cond evt="onClick" delay="0">
                    <p:tgtEl>
                      <p:spTgt spid="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5"/>
                                        </p:tgtEl>
                                      </p:cBhvr>
                                    </p:cmd>
                                  </p:childTnLst>
                                </p:cTn>
                              </p:par>
                            </p:childTnLst>
                          </p:cTn>
                        </p:par>
                      </p:childTnLst>
                    </p:cTn>
                  </p:par>
                </p:childTnLst>
              </p:cTn>
              <p:nextCondLst>
                <p:cond evt="onClick" delay="0">
                  <p:tgtEl>
                    <p:spTgt spid="5"/>
                  </p:tgtEl>
                </p:cond>
              </p:nextCondLst>
            </p:seq>
            <p:audio>
              <p:cMediaNode vol="80000">
                <p:cTn id="15"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39049" y="787221"/>
            <a:ext cx="11691991" cy="5016758"/>
          </a:xfrm>
          <a:prstGeom prst="rect">
            <a:avLst/>
          </a:prstGeom>
          <a:solidFill>
            <a:schemeClr val="tx1">
              <a:lumMod val="85000"/>
              <a:lumOff val="15000"/>
            </a:schemeClr>
          </a:solidFill>
        </p:spPr>
        <p:txBody>
          <a:bodyPr wrap="square" anchor="t">
            <a:spAutoFit/>
          </a:bodyPr>
          <a:lstStyle/>
          <a:p>
            <a:r>
              <a:rPr lang="en-US" sz="1600" dirty="0">
                <a:solidFill>
                  <a:srgbClr val="6A9955"/>
                </a:solidFill>
                <a:latin typeface="Consolas" panose="020B0609020204030204" pitchFamily="49" charset="0"/>
              </a:rPr>
              <a:t>// @provengo summon selenium</a:t>
            </a:r>
            <a:endParaRPr lang="en-US" sz="1600" dirty="0">
              <a:solidFill>
                <a:srgbClr val="CCCCCC"/>
              </a:solidFill>
              <a:latin typeface="Consolas" panose="020B0609020204030204" pitchFamily="49" charset="0"/>
            </a:endParaRPr>
          </a:p>
          <a:p>
            <a:endParaRPr lang="en-US" sz="1600" b="0" dirty="0">
              <a:solidFill>
                <a:srgbClr val="569CD6"/>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'https://demo.prestashop.com/#/en/login'</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"customer-session"</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StartSession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"chrome"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SwitchFrame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iframe</a:t>
            </a:r>
            <a:r>
              <a:rPr lang="en-US" sz="1600" b="0" dirty="0">
                <a:solidFill>
                  <a:srgbClr val="CE9178"/>
                </a:solidFill>
                <a:effectLst/>
                <a:latin typeface="Consolas" panose="020B0609020204030204" pitchFamily="49" charset="0"/>
              </a:rPr>
              <a:t>[contains(@id,'framelive')]"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WaitForVisibility</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img</a:t>
            </a:r>
            <a:r>
              <a:rPr lang="en-US" sz="1600" b="0" dirty="0">
                <a:solidFill>
                  <a:srgbClr val="CE9178"/>
                </a:solidFill>
                <a:effectLst/>
                <a:latin typeface="Consolas" panose="020B0609020204030204" pitchFamily="49" charset="0"/>
              </a:rPr>
              <a:t>[contains(@src,'logo.png')]"</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50000</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6A3F7F7F-F258-5FA3-FE1B-3F64206F94BD}"/>
              </a:ext>
            </a:extLst>
          </p:cNvPr>
          <p:cNvSpPr/>
          <p:nvPr/>
        </p:nvSpPr>
        <p:spPr>
          <a:xfrm>
            <a:off x="850161" y="3524889"/>
            <a:ext cx="7057235" cy="273587"/>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Rectangle 5">
            <a:extLst>
              <a:ext uri="{FF2B5EF4-FFF2-40B4-BE49-F238E27FC236}">
                <a16:creationId xmlns:a16="http://schemas.microsoft.com/office/drawing/2014/main" id="{E3277402-7E56-7C46-037F-655265B46784}"/>
              </a:ext>
            </a:extLst>
          </p:cNvPr>
          <p:cNvSpPr/>
          <p:nvPr/>
        </p:nvSpPr>
        <p:spPr>
          <a:xfrm>
            <a:off x="4651830" y="4274853"/>
            <a:ext cx="1378858" cy="214203"/>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 name="Rectangle 6">
            <a:extLst>
              <a:ext uri="{FF2B5EF4-FFF2-40B4-BE49-F238E27FC236}">
                <a16:creationId xmlns:a16="http://schemas.microsoft.com/office/drawing/2014/main" id="{D69CD694-6382-1E12-C7D4-4771E11A59AC}"/>
              </a:ext>
            </a:extLst>
          </p:cNvPr>
          <p:cNvSpPr/>
          <p:nvPr/>
        </p:nvSpPr>
        <p:spPr>
          <a:xfrm>
            <a:off x="3994151" y="4028465"/>
            <a:ext cx="1378858" cy="20998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8" name="Rectangle 7">
            <a:extLst>
              <a:ext uri="{FF2B5EF4-FFF2-40B4-BE49-F238E27FC236}">
                <a16:creationId xmlns:a16="http://schemas.microsoft.com/office/drawing/2014/main" id="{0E1F79E3-31C2-FDFB-81CE-16A6139B325F}"/>
              </a:ext>
            </a:extLst>
          </p:cNvPr>
          <p:cNvSpPr/>
          <p:nvPr/>
        </p:nvSpPr>
        <p:spPr>
          <a:xfrm>
            <a:off x="3304722" y="4517506"/>
            <a:ext cx="1378858" cy="20998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Rectangle 9">
            <a:extLst>
              <a:ext uri="{FF2B5EF4-FFF2-40B4-BE49-F238E27FC236}">
                <a16:creationId xmlns:a16="http://schemas.microsoft.com/office/drawing/2014/main" id="{3F234454-F56B-683B-7961-DC2624B56692}"/>
              </a:ext>
            </a:extLst>
          </p:cNvPr>
          <p:cNvSpPr/>
          <p:nvPr/>
        </p:nvSpPr>
        <p:spPr>
          <a:xfrm>
            <a:off x="3768272" y="4756562"/>
            <a:ext cx="1378858" cy="20998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Rectangle 10">
            <a:extLst>
              <a:ext uri="{FF2B5EF4-FFF2-40B4-BE49-F238E27FC236}">
                <a16:creationId xmlns:a16="http://schemas.microsoft.com/office/drawing/2014/main" id="{1880609E-2D0D-C654-9EAE-CC27B6BFA58C}"/>
              </a:ext>
            </a:extLst>
          </p:cNvPr>
          <p:cNvSpPr/>
          <p:nvPr/>
        </p:nvSpPr>
        <p:spPr>
          <a:xfrm>
            <a:off x="3765549" y="5000197"/>
            <a:ext cx="1378858" cy="20998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2" name="Rectangle 11">
            <a:extLst>
              <a:ext uri="{FF2B5EF4-FFF2-40B4-BE49-F238E27FC236}">
                <a16:creationId xmlns:a16="http://schemas.microsoft.com/office/drawing/2014/main" id="{7159173C-B15E-7082-4BF5-08CD6B99F85B}"/>
              </a:ext>
            </a:extLst>
          </p:cNvPr>
          <p:cNvSpPr/>
          <p:nvPr/>
        </p:nvSpPr>
        <p:spPr>
          <a:xfrm>
            <a:off x="3317422" y="5245603"/>
            <a:ext cx="1378858" cy="20998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3" name="Sat Dec 23 2023 (4)">
            <a:hlinkClick r:id="" action="ppaction://media"/>
            <a:extLst>
              <a:ext uri="{FF2B5EF4-FFF2-40B4-BE49-F238E27FC236}">
                <a16:creationId xmlns:a16="http://schemas.microsoft.com/office/drawing/2014/main" id="{5603B2D9-C5CB-3EB5-2454-040AE4C297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7471" y="1228047"/>
            <a:ext cx="609600" cy="609600"/>
          </a:xfrm>
          <a:prstGeom prst="rect">
            <a:avLst/>
          </a:prstGeom>
        </p:spPr>
      </p:pic>
    </p:spTree>
    <p:extLst>
      <p:ext uri="{BB962C8B-B14F-4D97-AF65-F5344CB8AC3E}">
        <p14:creationId xmlns:p14="http://schemas.microsoft.com/office/powerpoint/2010/main" val="38757274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08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39049" y="787221"/>
            <a:ext cx="11691991" cy="5016758"/>
          </a:xfrm>
          <a:prstGeom prst="rect">
            <a:avLst/>
          </a:prstGeom>
          <a:solidFill>
            <a:schemeClr val="tx1">
              <a:lumMod val="85000"/>
              <a:lumOff val="15000"/>
            </a:schemeClr>
          </a:solidFill>
        </p:spPr>
        <p:txBody>
          <a:bodyPr wrap="square" anchor="t">
            <a:spAutoFit/>
          </a:bodyPr>
          <a:lstStyle/>
          <a:p>
            <a:r>
              <a:rPr lang="en-US" sz="1600" dirty="0">
                <a:solidFill>
                  <a:srgbClr val="6A9955"/>
                </a:solidFill>
                <a:latin typeface="Consolas" panose="020B0609020204030204" pitchFamily="49" charset="0"/>
              </a:rPr>
              <a:t>// @provengo summon selenium</a:t>
            </a:r>
            <a:endParaRPr lang="en-US" sz="1600" dirty="0">
              <a:solidFill>
                <a:srgbClr val="CCCCCC"/>
              </a:solidFill>
              <a:latin typeface="Consolas" panose="020B0609020204030204" pitchFamily="49" charset="0"/>
            </a:endParaRPr>
          </a:p>
          <a:p>
            <a:endParaRPr lang="en-US" sz="1600" b="0" dirty="0">
              <a:solidFill>
                <a:srgbClr val="569CD6"/>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'https://demo.prestashop.com/#/en/login'</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"customer-session"</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StartSession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"chrome"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SwitchFrame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iframe</a:t>
            </a:r>
            <a:r>
              <a:rPr lang="en-US" sz="1600" b="0" dirty="0">
                <a:solidFill>
                  <a:srgbClr val="CE9178"/>
                </a:solidFill>
                <a:effectLst/>
                <a:latin typeface="Consolas" panose="020B0609020204030204" pitchFamily="49" charset="0"/>
              </a:rPr>
              <a:t>[contains(@id,'framelive')]"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WaitForVisibility</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img</a:t>
            </a:r>
            <a:r>
              <a:rPr lang="en-US" sz="1600" b="0" dirty="0">
                <a:solidFill>
                  <a:srgbClr val="CE9178"/>
                </a:solidFill>
                <a:effectLst/>
                <a:latin typeface="Consolas" panose="020B0609020204030204" pitchFamily="49" charset="0"/>
              </a:rPr>
              <a:t>[contains(@src,'logo.png')]"</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50000</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7" name="Rectangle 6">
            <a:extLst>
              <a:ext uri="{FF2B5EF4-FFF2-40B4-BE49-F238E27FC236}">
                <a16:creationId xmlns:a16="http://schemas.microsoft.com/office/drawing/2014/main" id="{D69CD694-6382-1E12-C7D4-4771E11A59AC}"/>
              </a:ext>
            </a:extLst>
          </p:cNvPr>
          <p:cNvSpPr/>
          <p:nvPr/>
        </p:nvSpPr>
        <p:spPr>
          <a:xfrm>
            <a:off x="5537200" y="4015765"/>
            <a:ext cx="4127499"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3" name="Rectangle 2">
            <a:extLst>
              <a:ext uri="{FF2B5EF4-FFF2-40B4-BE49-F238E27FC236}">
                <a16:creationId xmlns:a16="http://schemas.microsoft.com/office/drawing/2014/main" id="{5195F806-BE53-FB50-B31F-9A34C4805E7E}"/>
              </a:ext>
            </a:extLst>
          </p:cNvPr>
          <p:cNvSpPr/>
          <p:nvPr/>
        </p:nvSpPr>
        <p:spPr>
          <a:xfrm>
            <a:off x="6199900" y="4261055"/>
            <a:ext cx="4029950"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5" name="Rectangle 14">
            <a:extLst>
              <a:ext uri="{FF2B5EF4-FFF2-40B4-BE49-F238E27FC236}">
                <a16:creationId xmlns:a16="http://schemas.microsoft.com/office/drawing/2014/main" id="{4F5FC0F7-9A4F-B16D-8D81-A334BE6468E9}"/>
              </a:ext>
            </a:extLst>
          </p:cNvPr>
          <p:cNvSpPr/>
          <p:nvPr/>
        </p:nvSpPr>
        <p:spPr>
          <a:xfrm>
            <a:off x="4855956" y="4506345"/>
            <a:ext cx="3699575"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6" name="Rectangle 15">
            <a:extLst>
              <a:ext uri="{FF2B5EF4-FFF2-40B4-BE49-F238E27FC236}">
                <a16:creationId xmlns:a16="http://schemas.microsoft.com/office/drawing/2014/main" id="{F0669DDC-1D4B-C4AA-65FF-E63AE37B8F81}"/>
              </a:ext>
            </a:extLst>
          </p:cNvPr>
          <p:cNvSpPr/>
          <p:nvPr/>
        </p:nvSpPr>
        <p:spPr>
          <a:xfrm>
            <a:off x="5322682" y="4751635"/>
            <a:ext cx="3328100"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Rectangle 16">
            <a:extLst>
              <a:ext uri="{FF2B5EF4-FFF2-40B4-BE49-F238E27FC236}">
                <a16:creationId xmlns:a16="http://schemas.microsoft.com/office/drawing/2014/main" id="{051F2B34-07A2-0B3F-24C9-A766EA5D7736}"/>
              </a:ext>
            </a:extLst>
          </p:cNvPr>
          <p:cNvSpPr/>
          <p:nvPr/>
        </p:nvSpPr>
        <p:spPr>
          <a:xfrm>
            <a:off x="5331472" y="4996925"/>
            <a:ext cx="3662945"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0" name="Rectangle 19">
            <a:extLst>
              <a:ext uri="{FF2B5EF4-FFF2-40B4-BE49-F238E27FC236}">
                <a16:creationId xmlns:a16="http://schemas.microsoft.com/office/drawing/2014/main" id="{9D7A94DC-E7C1-633D-E187-C0894DEE032E}"/>
              </a:ext>
            </a:extLst>
          </p:cNvPr>
          <p:cNvSpPr/>
          <p:nvPr/>
        </p:nvSpPr>
        <p:spPr>
          <a:xfrm>
            <a:off x="4944845" y="5242213"/>
            <a:ext cx="3485166"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1" name="Sat Dec 23 2023 (5)">
            <a:hlinkClick r:id="" action="ppaction://media"/>
            <a:extLst>
              <a:ext uri="{FF2B5EF4-FFF2-40B4-BE49-F238E27FC236}">
                <a16:creationId xmlns:a16="http://schemas.microsoft.com/office/drawing/2014/main" id="{0905333A-C068-2431-177E-6DB50C4054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5175" y="2060575"/>
            <a:ext cx="609600" cy="609600"/>
          </a:xfrm>
          <a:prstGeom prst="rect">
            <a:avLst/>
          </a:prstGeom>
        </p:spPr>
      </p:pic>
    </p:spTree>
    <p:extLst>
      <p:ext uri="{BB962C8B-B14F-4D97-AF65-F5344CB8AC3E}">
        <p14:creationId xmlns:p14="http://schemas.microsoft.com/office/powerpoint/2010/main" val="34966873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80"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39049" y="787221"/>
            <a:ext cx="11691991" cy="5016758"/>
          </a:xfrm>
          <a:prstGeom prst="rect">
            <a:avLst/>
          </a:prstGeom>
          <a:solidFill>
            <a:schemeClr val="tx1">
              <a:lumMod val="85000"/>
              <a:lumOff val="15000"/>
            </a:schemeClr>
          </a:solidFill>
        </p:spPr>
        <p:txBody>
          <a:bodyPr wrap="square" anchor="t">
            <a:spAutoFit/>
          </a:bodyPr>
          <a:lstStyle/>
          <a:p>
            <a:r>
              <a:rPr lang="en-US" sz="1600" dirty="0">
                <a:solidFill>
                  <a:srgbClr val="6A9955"/>
                </a:solidFill>
                <a:latin typeface="Consolas" panose="020B0609020204030204" pitchFamily="49" charset="0"/>
              </a:rPr>
              <a:t>// @provengo summon selenium</a:t>
            </a:r>
            <a:endParaRPr lang="en-US" sz="1600" dirty="0">
              <a:solidFill>
                <a:srgbClr val="CCCCCC"/>
              </a:solidFill>
              <a:latin typeface="Consolas" panose="020B0609020204030204" pitchFamily="49" charset="0"/>
            </a:endParaRPr>
          </a:p>
          <a:p>
            <a:endParaRPr lang="en-US" sz="1600" b="0" dirty="0">
              <a:solidFill>
                <a:srgbClr val="569CD6"/>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'https://demo.prestashop.com/#/en/login'</a:t>
            </a:r>
            <a:endParaRPr lang="en-US" sz="1600" b="0" dirty="0">
              <a:solidFill>
                <a:srgbClr val="CCCCCC"/>
              </a:solidFill>
              <a:effectLst/>
              <a:latin typeface="Consolas" panose="020B0609020204030204" pitchFamily="49" charset="0"/>
            </a:endParaRPr>
          </a:p>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"customer-session"</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StartSession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"chrome"</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SwitchFrame</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iframe</a:t>
            </a:r>
            <a:r>
              <a:rPr lang="en-US" sz="1600" b="0" dirty="0">
                <a:solidFill>
                  <a:srgbClr val="CE9178"/>
                </a:solidFill>
                <a:effectLst/>
                <a:latin typeface="Consolas" panose="020B0609020204030204" pitchFamily="49" charset="0"/>
              </a:rPr>
              <a:t>[contains(@id,'framelive')]"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WaitForVisibility</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img</a:t>
            </a:r>
            <a:r>
              <a:rPr lang="en-US" sz="1600" b="0" dirty="0">
                <a:solidFill>
                  <a:srgbClr val="CE9178"/>
                </a:solidFill>
                <a:effectLst/>
                <a:latin typeface="Consolas" panose="020B0609020204030204" pitchFamily="49" charset="0"/>
              </a:rPr>
              <a:t>[contains(@src,'logo.png')]"</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50000</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"my session"</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7" name="Rectangle 6">
            <a:extLst>
              <a:ext uri="{FF2B5EF4-FFF2-40B4-BE49-F238E27FC236}">
                <a16:creationId xmlns:a16="http://schemas.microsoft.com/office/drawing/2014/main" id="{D69CD694-6382-1E12-C7D4-4771E11A59AC}"/>
              </a:ext>
            </a:extLst>
          </p:cNvPr>
          <p:cNvSpPr/>
          <p:nvPr/>
        </p:nvSpPr>
        <p:spPr>
          <a:xfrm>
            <a:off x="10410825" y="4237122"/>
            <a:ext cx="600075"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6" name="Rectangle 15">
            <a:extLst>
              <a:ext uri="{FF2B5EF4-FFF2-40B4-BE49-F238E27FC236}">
                <a16:creationId xmlns:a16="http://schemas.microsoft.com/office/drawing/2014/main" id="{F0669DDC-1D4B-C4AA-65FF-E63AE37B8F81}"/>
              </a:ext>
            </a:extLst>
          </p:cNvPr>
          <p:cNvSpPr/>
          <p:nvPr/>
        </p:nvSpPr>
        <p:spPr>
          <a:xfrm>
            <a:off x="8839200" y="4742110"/>
            <a:ext cx="1181100" cy="24638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 name="Sat Dec 23 2023 (6)">
            <a:hlinkClick r:id="" action="ppaction://media"/>
            <a:extLst>
              <a:ext uri="{FF2B5EF4-FFF2-40B4-BE49-F238E27FC236}">
                <a16:creationId xmlns:a16="http://schemas.microsoft.com/office/drawing/2014/main" id="{8FA9A7BF-F913-61C7-72E7-12DA248887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1197" y="1495425"/>
            <a:ext cx="609600" cy="609600"/>
          </a:xfrm>
          <a:prstGeom prst="rect">
            <a:avLst/>
          </a:prstGeom>
        </p:spPr>
      </p:pic>
    </p:spTree>
    <p:extLst>
      <p:ext uri="{BB962C8B-B14F-4D97-AF65-F5344CB8AC3E}">
        <p14:creationId xmlns:p14="http://schemas.microsoft.com/office/powerpoint/2010/main" val="30986964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17966" y="625189"/>
            <a:ext cx="10995701" cy="2246769"/>
          </a:xfrm>
          <a:prstGeom prst="rect">
            <a:avLst/>
          </a:prstGeom>
          <a:solidFill>
            <a:schemeClr val="tx1">
              <a:lumMod val="85000"/>
              <a:lumOff val="15000"/>
            </a:schemeClr>
          </a:solidFill>
          <a:effectLst>
            <a:outerShdw blurRad="50800" dist="38100" algn="l" rotWithShape="0">
              <a:prstClr val="black">
                <a:alpha val="40000"/>
              </a:prstClr>
            </a:outerShdw>
          </a:effectLst>
        </p:spPr>
        <p:txBody>
          <a:bodyPr wrap="square" anchor="t">
            <a:spAutoFit/>
          </a:bodyPr>
          <a:lstStyle/>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StartSession</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"chrome"</a:t>
            </a:r>
            <a:r>
              <a:rPr lang="en-US" sz="1400" b="0" dirty="0">
                <a:solidFill>
                  <a:srgbClr val="CCCCCC"/>
                </a:solidFill>
                <a:effectLst/>
                <a:latin typeface="Consolas" panose="020B0609020204030204" pitchFamily="49" charset="0"/>
              </a:rPr>
              <a:t>, [</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SwitchFrame</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err="1">
                <a:solidFill>
                  <a:srgbClr val="CE9178"/>
                </a:solidFill>
                <a:effectLst/>
                <a:latin typeface="Consolas" panose="020B0609020204030204" pitchFamily="49" charset="0"/>
              </a:rPr>
              <a:t>iframe</a:t>
            </a:r>
            <a:r>
              <a:rPr lang="en-US" sz="1400" b="0" dirty="0">
                <a:solidFill>
                  <a:srgbClr val="CE9178"/>
                </a:solidFill>
                <a:effectLst/>
                <a:latin typeface="Consolas" panose="020B0609020204030204" pitchFamily="49" charset="0"/>
              </a:rPr>
              <a:t>[contains(@id,'framelive')]"</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WaitForVisibility</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err="1">
                <a:solidFill>
                  <a:srgbClr val="CE9178"/>
                </a:solidFill>
                <a:effectLst/>
                <a:latin typeface="Consolas" panose="020B0609020204030204" pitchFamily="49" charset="0"/>
              </a:rPr>
              <a:t>img</a:t>
            </a:r>
            <a:r>
              <a:rPr lang="en-US" sz="1400" b="0" dirty="0">
                <a:solidFill>
                  <a:srgbClr val="CE9178"/>
                </a:solidFill>
                <a:effectLst/>
                <a:latin typeface="Consolas" panose="020B0609020204030204" pitchFamily="49" charset="0"/>
              </a:rPr>
              <a:t>[contains(@src,'logo.png')]"</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50000</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true</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true</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request:</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"my session"</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FD1B84A0-6EB4-55D6-ABAE-161D5DDFF423}"/>
              </a:ext>
            </a:extLst>
          </p:cNvPr>
          <p:cNvSpPr txBox="1"/>
          <p:nvPr/>
        </p:nvSpPr>
        <p:spPr>
          <a:xfrm>
            <a:off x="4213692" y="3790843"/>
            <a:ext cx="7585750" cy="2246769"/>
          </a:xfrm>
          <a:prstGeom prst="rect">
            <a:avLst/>
          </a:prstGeom>
          <a:solidFill>
            <a:schemeClr val="tx1">
              <a:lumMod val="85000"/>
              <a:lumOff val="15000"/>
            </a:schemeClr>
          </a:solidFill>
          <a:effectLst>
            <a:outerShdw blurRad="50800" dist="38100" algn="l" rotWithShape="0">
              <a:prstClr val="black">
                <a:alpha val="40000"/>
              </a:prstClr>
            </a:outerShdw>
          </a:effectLst>
        </p:spPr>
        <p:txBody>
          <a:bodyPr wrap="square" anchor="t">
            <a:spAutoFit/>
          </a:bodyPr>
          <a:lstStyle/>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C586C0"/>
                </a:solidFill>
                <a:effectLst/>
                <a:latin typeface="Consolas" panose="020B0609020204030204" pitchFamily="49" charset="0"/>
              </a:rPr>
              <a:t>with</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new</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SeleniumSession</a:t>
            </a:r>
            <a:r>
              <a:rPr lang="en-US" sz="1400" b="0" dirty="0">
                <a:solidFill>
                  <a:srgbClr val="CCCCCC"/>
                </a:solidFill>
                <a:effectLst/>
                <a:latin typeface="Consolas" panose="020B0609020204030204" pitchFamily="49" charset="0"/>
              </a:rPr>
              <a:t>().</a:t>
            </a:r>
            <a:r>
              <a:rPr lang="en-US" sz="1400" b="0" dirty="0">
                <a:solidFill>
                  <a:srgbClr val="DCDCAA"/>
                </a:solidFill>
                <a:effectLst/>
                <a:latin typeface="Consolas" panose="020B0609020204030204" pitchFamily="49" charset="0"/>
              </a:rPr>
              <a:t>start</a:t>
            </a:r>
            <a:r>
              <a:rPr lang="en-US" sz="1400" b="0" dirty="0">
                <a:solidFill>
                  <a:srgbClr val="CCCCCC"/>
                </a:solidFill>
                <a:effectLst/>
                <a:latin typeface="Consolas" panose="020B0609020204030204" pitchFamily="49" charset="0"/>
              </a:rPr>
              <a:t>(</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switchFrame</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err="1">
                <a:solidFill>
                  <a:srgbClr val="CE9178"/>
                </a:solidFill>
                <a:effectLst/>
                <a:latin typeface="Consolas" panose="020B0609020204030204" pitchFamily="49" charset="0"/>
              </a:rPr>
              <a:t>iframe</a:t>
            </a:r>
            <a:r>
              <a:rPr lang="en-US" sz="1400" b="0" dirty="0">
                <a:solidFill>
                  <a:srgbClr val="CE9178"/>
                </a:solidFill>
                <a:effectLst/>
                <a:latin typeface="Consolas" panose="020B0609020204030204" pitchFamily="49" charset="0"/>
              </a:rPr>
              <a:t>[contains(@id,'framelive')]"</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waitForVisibility</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err="1">
                <a:solidFill>
                  <a:srgbClr val="CE9178"/>
                </a:solidFill>
                <a:effectLst/>
                <a:latin typeface="Consolas" panose="020B0609020204030204" pitchFamily="49" charset="0"/>
              </a:rPr>
              <a:t>img</a:t>
            </a:r>
            <a:r>
              <a:rPr lang="en-US" sz="1400" b="0" dirty="0">
                <a:solidFill>
                  <a:srgbClr val="CE9178"/>
                </a:solidFill>
                <a:effectLst/>
                <a:latin typeface="Consolas" panose="020B0609020204030204" pitchFamily="49" charset="0"/>
              </a:rPr>
              <a:t>[contains(@src,'logo')]"</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50000</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sp>
        <p:nvSpPr>
          <p:cNvPr id="3" name="Arrow: Left-Up 2">
            <a:extLst>
              <a:ext uri="{FF2B5EF4-FFF2-40B4-BE49-F238E27FC236}">
                <a16:creationId xmlns:a16="http://schemas.microsoft.com/office/drawing/2014/main" id="{5A4FFC17-6BB5-8018-146C-FE1BC8A49C67}"/>
              </a:ext>
            </a:extLst>
          </p:cNvPr>
          <p:cNvSpPr/>
          <p:nvPr/>
        </p:nvSpPr>
        <p:spPr>
          <a:xfrm flipH="1">
            <a:off x="2541142" y="3095518"/>
            <a:ext cx="1190625" cy="1238250"/>
          </a:xfrm>
          <a:prstGeom prst="leftUp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LID4096"/>
          </a:p>
        </p:txBody>
      </p:sp>
      <p:sp>
        <p:nvSpPr>
          <p:cNvPr id="4" name="Rectangle 3">
            <a:extLst>
              <a:ext uri="{FF2B5EF4-FFF2-40B4-BE49-F238E27FC236}">
                <a16:creationId xmlns:a16="http://schemas.microsoft.com/office/drawing/2014/main" id="{3DEEEBF1-0BD3-0648-CEDF-C194A7AEF5F8}"/>
              </a:ext>
            </a:extLst>
          </p:cNvPr>
          <p:cNvSpPr/>
          <p:nvPr/>
        </p:nvSpPr>
        <p:spPr>
          <a:xfrm rot="2300925">
            <a:off x="1013710" y="3346149"/>
            <a:ext cx="3435556" cy="1425653"/>
          </a:xfrm>
          <a:prstGeom prst="rect">
            <a:avLst/>
          </a:prstGeom>
          <a:noFill/>
        </p:spPr>
        <p:txBody>
          <a:bodyPr wrap="none" lIns="91440" tIns="45720" rIns="91440" bIns="45720">
            <a:prstTxWarp prst="textArchDown">
              <a:avLst>
                <a:gd name="adj" fmla="val 21505038"/>
              </a:avLst>
            </a:prstTxWarp>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Same </a:t>
            </a:r>
            <a:r>
              <a:rPr lang="en-US" sz="5400" b="0" cap="none" spc="0" dirty="0" err="1">
                <a:ln w="0"/>
                <a:solidFill>
                  <a:schemeClr val="accent1"/>
                </a:solidFill>
                <a:effectLst>
                  <a:outerShdw blurRad="38100" dist="25400" dir="5400000" algn="ctr" rotWithShape="0">
                    <a:srgbClr val="6E747A">
                      <a:alpha val="43000"/>
                    </a:srgbClr>
                  </a:outerShdw>
                </a:effectLst>
              </a:rPr>
              <a:t>Same</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pic>
        <p:nvPicPr>
          <p:cNvPr id="5" name="Sat Dec 23 2023 (7)">
            <a:hlinkClick r:id="" action="ppaction://media"/>
            <a:extLst>
              <a:ext uri="{FF2B5EF4-FFF2-40B4-BE49-F238E27FC236}">
                <a16:creationId xmlns:a16="http://schemas.microsoft.com/office/drawing/2014/main" id="{653722D3-B69E-8322-778B-C84FF0059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7864" y="1967858"/>
            <a:ext cx="609601" cy="609600"/>
          </a:xfrm>
          <a:prstGeom prst="rect">
            <a:avLst/>
          </a:prstGeom>
        </p:spPr>
      </p:pic>
    </p:spTree>
    <p:extLst>
      <p:ext uri="{BB962C8B-B14F-4D97-AF65-F5344CB8AC3E}">
        <p14:creationId xmlns:p14="http://schemas.microsoft.com/office/powerpoint/2010/main" val="3822820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7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3" name="Sat Dec 23 2023 (8)">
            <a:hlinkClick r:id="" action="ppaction://media"/>
            <a:extLst>
              <a:ext uri="{FF2B5EF4-FFF2-40B4-BE49-F238E27FC236}">
                <a16:creationId xmlns:a16="http://schemas.microsoft.com/office/drawing/2014/main" id="{81372469-11CE-FCA1-C42B-FABB8397B7D6}"/>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15886" y="1268984"/>
            <a:ext cx="609600" cy="6096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99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p:cTn id="15"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8192</TotalTime>
  <Words>1363</Words>
  <Application>Microsoft Office PowerPoint</Application>
  <PresentationFormat>Widescreen</PresentationFormat>
  <Paragraphs>105</Paragraphs>
  <Slides>8</Slides>
  <Notes>8</Notes>
  <HiddenSlides>0</HiddenSlides>
  <MMClips>11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-apple-system</vt:lpstr>
      <vt:lpstr>Arial</vt:lpstr>
      <vt:lpstr>Calibri</vt:lpstr>
      <vt:lpstr>Calibri Light</vt:lpstr>
      <vt:lpstr>Consolas</vt:lpstr>
      <vt:lpstr>Poppins</vt:lpstr>
      <vt:lpstr>Office Theme</vt:lpstr>
      <vt:lpstr>Using Selenium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133</cp:revision>
  <dcterms:created xsi:type="dcterms:W3CDTF">2022-11-30T16:30:03Z</dcterms:created>
  <dcterms:modified xsi:type="dcterms:W3CDTF">2023-12-23T11:52:43Z</dcterms:modified>
</cp:coreProperties>
</file>

<file path=docProps/thumbnail.jpeg>
</file>